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s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4" Type="http://schemas.openxmlformats.org/officeDocument/2006/relationships/hyperlink" Target="http://youtube.com/v/XgRSgXNDlsw" TargetMode="External"/><Relationship Id="rId5" Type="http://schemas.openxmlformats.org/officeDocument/2006/relationships/image" Target="../media/image0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Relationship Id="rId4" Type="http://schemas.openxmlformats.org/officeDocument/2006/relationships/image" Target="../media/image09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jpg"/><Relationship Id="rId4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jpg"/><Relationship Id="rId4" Type="http://schemas.openxmlformats.org/officeDocument/2006/relationships/hyperlink" Target="https://developers.google.com/" TargetMode="External"/><Relationship Id="rId5" Type="http://schemas.openxmlformats.org/officeDocument/2006/relationships/hyperlink" Target="https://developers.google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gif"/><Relationship Id="rId4" Type="http://schemas.openxmlformats.org/officeDocument/2006/relationships/image" Target="../media/image0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gif"/><Relationship Id="rId4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5572196" y="1490800"/>
            <a:ext cx="3571800" cy="2376899"/>
          </a:xfrm>
          <a:prstGeom prst="rect">
            <a:avLst/>
          </a:prstGeom>
          <a:solidFill>
            <a:srgbClr val="FF781E">
              <a:alpha val="81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 txBox="1"/>
          <p:nvPr>
            <p:ph type="ctrTitle"/>
          </p:nvPr>
        </p:nvSpPr>
        <p:spPr>
          <a:xfrm>
            <a:off x="5837226" y="1779114"/>
            <a:ext cx="2848200" cy="450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INSOPORTABLEMENTE</a:t>
            </a:r>
          </a:p>
        </p:txBody>
      </p:sp>
      <p:sp>
        <p:nvSpPr>
          <p:cNvPr id="32" name="Shape 32"/>
          <p:cNvSpPr txBox="1"/>
          <p:nvPr>
            <p:ph idx="2" type="ctrTitle"/>
          </p:nvPr>
        </p:nvSpPr>
        <p:spPr>
          <a:xfrm>
            <a:off x="5729177" y="2944966"/>
            <a:ext cx="2961899" cy="6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0" lang="es" sz="18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CÓMO OPTIMIZAR TU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s" sz="18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EXPERIENCIA MOBILE</a:t>
            </a:r>
          </a:p>
        </p:txBody>
      </p:sp>
      <p:sp>
        <p:nvSpPr>
          <p:cNvPr id="33" name="Shape 33"/>
          <p:cNvSpPr txBox="1"/>
          <p:nvPr>
            <p:ph idx="3" type="ctrTitle"/>
          </p:nvPr>
        </p:nvSpPr>
        <p:spPr>
          <a:xfrm>
            <a:off x="5773644" y="1981124"/>
            <a:ext cx="30870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s" sz="5200">
                <a:solidFill>
                  <a:srgbClr val="FFFF00"/>
                </a:solidFill>
                <a:latin typeface="Alfa Slab One"/>
                <a:ea typeface="Alfa Slab One"/>
                <a:cs typeface="Alfa Slab One"/>
                <a:sym typeface="Alfa Slab One"/>
              </a:rPr>
              <a:t>RáPIDO</a:t>
            </a:r>
          </a:p>
        </p:txBody>
      </p:sp>
      <p:grpSp>
        <p:nvGrpSpPr>
          <p:cNvPr id="34" name="Shape 34"/>
          <p:cNvGrpSpPr/>
          <p:nvPr/>
        </p:nvGrpSpPr>
        <p:grpSpPr>
          <a:xfrm>
            <a:off x="6004126" y="2837939"/>
            <a:ext cx="2452674" cy="13499"/>
            <a:chOff x="6120625" y="1792950"/>
            <a:chExt cx="2452674" cy="13499"/>
          </a:xfrm>
        </p:grpSpPr>
        <p:cxnSp>
          <p:nvCxnSpPr>
            <p:cNvPr id="35" name="Shape 35"/>
            <p:cNvCxnSpPr/>
            <p:nvPr/>
          </p:nvCxnSpPr>
          <p:spPr>
            <a:xfrm>
              <a:off x="6120625" y="1792950"/>
              <a:ext cx="1085700" cy="13499"/>
            </a:xfrm>
            <a:prstGeom prst="straightConnector1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6" name="Shape 36"/>
            <p:cNvCxnSpPr/>
            <p:nvPr/>
          </p:nvCxnSpPr>
          <p:spPr>
            <a:xfrm>
              <a:off x="8210600" y="1792950"/>
              <a:ext cx="362699" cy="6599"/>
            </a:xfrm>
            <a:prstGeom prst="straightConnector1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7" name="Shape 37"/>
            <p:cNvCxnSpPr/>
            <p:nvPr/>
          </p:nvCxnSpPr>
          <p:spPr>
            <a:xfrm>
              <a:off x="7779425" y="1796400"/>
              <a:ext cx="362699" cy="6599"/>
            </a:xfrm>
            <a:prstGeom prst="straightConnector1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8" name="Shape 38"/>
            <p:cNvCxnSpPr/>
            <p:nvPr/>
          </p:nvCxnSpPr>
          <p:spPr>
            <a:xfrm>
              <a:off x="7311475" y="1796400"/>
              <a:ext cx="362699" cy="6599"/>
            </a:xfrm>
            <a:prstGeom prst="straightConnector1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200" y="3867700"/>
            <a:ext cx="1275800" cy="12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>
            <p:ph idx="4" type="ctrTitle"/>
          </p:nvPr>
        </p:nvSpPr>
        <p:spPr>
          <a:xfrm>
            <a:off x="5461600" y="4321125"/>
            <a:ext cx="2406600" cy="374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4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0" lang="es" sz="1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http://ir.tn.com.ar/1hjEyTn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5893527" y="1490800"/>
            <a:ext cx="3250500" cy="237689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96" name="Shape 196"/>
          <p:cNvSpPr txBox="1"/>
          <p:nvPr>
            <p:ph type="ctrTitle"/>
          </p:nvPr>
        </p:nvSpPr>
        <p:spPr>
          <a:xfrm>
            <a:off x="6019600" y="2321975"/>
            <a:ext cx="2911800" cy="450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1800">
                <a:solidFill>
                  <a:srgbClr val="783F04"/>
                </a:solidFill>
                <a:latin typeface="Roboto"/>
                <a:ea typeface="Roboto"/>
                <a:cs typeface="Roboto"/>
                <a:sym typeface="Roboto"/>
              </a:rPr>
              <a:t>CÓMO LLEGAMOS A ESTA</a:t>
            </a:r>
          </a:p>
        </p:txBody>
      </p:sp>
      <p:sp>
        <p:nvSpPr>
          <p:cNvPr id="197" name="Shape 197"/>
          <p:cNvSpPr txBox="1"/>
          <p:nvPr>
            <p:ph idx="2" type="ctrTitle"/>
          </p:nvPr>
        </p:nvSpPr>
        <p:spPr>
          <a:xfrm>
            <a:off x="5975275" y="2664350"/>
            <a:ext cx="3087000" cy="643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s">
                <a:solidFill>
                  <a:srgbClr val="CC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ENSALADA</a:t>
            </a:r>
          </a:p>
        </p:txBody>
      </p:sp>
      <p:sp>
        <p:nvSpPr>
          <p:cNvPr id="198" name="Shape 198"/>
          <p:cNvSpPr/>
          <p:nvPr/>
        </p:nvSpPr>
        <p:spPr>
          <a:xfrm>
            <a:off x="7326100" y="1943825"/>
            <a:ext cx="362699" cy="362400"/>
          </a:xfrm>
          <a:prstGeom prst="ellipse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7354900" y="1912800"/>
            <a:ext cx="256200" cy="39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sz="1800">
                <a:solidFill>
                  <a:srgbClr val="F1C232"/>
                </a:solidFill>
                <a:latin typeface="Alfa Slab One"/>
                <a:ea typeface="Alfa Slab One"/>
                <a:cs typeface="Alfa Slab One"/>
                <a:sym typeface="Alfa Slab One"/>
              </a:rPr>
              <a:t>?</a:t>
            </a:r>
          </a:p>
        </p:txBody>
      </p:sp>
      <p:cxnSp>
        <p:nvCxnSpPr>
          <p:cNvPr id="200" name="Shape 200"/>
          <p:cNvCxnSpPr/>
          <p:nvPr/>
        </p:nvCxnSpPr>
        <p:spPr>
          <a:xfrm>
            <a:off x="6119700" y="2126050"/>
            <a:ext cx="1005899" cy="2399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1" name="Shape 201"/>
          <p:cNvCxnSpPr/>
          <p:nvPr/>
        </p:nvCxnSpPr>
        <p:spPr>
          <a:xfrm>
            <a:off x="7790401" y="2121714"/>
            <a:ext cx="11079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"/>
            <a:ext cx="9143996" cy="469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7354900" y="1912800"/>
            <a:ext cx="256200" cy="39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1C23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1551025" y="638575"/>
            <a:ext cx="3942600" cy="12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s" sz="26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14.2 M</a:t>
            </a:r>
            <a:r>
              <a:rPr lang="es" sz="2600">
                <a:latin typeface="Roboto"/>
                <a:ea typeface="Roboto"/>
                <a:cs typeface="Roboto"/>
                <a:sym typeface="Roboto"/>
              </a:rPr>
              <a:t> de usuarios únicos en web-mobile</a:t>
            </a:r>
          </a:p>
        </p:txBody>
      </p:sp>
    </p:spTree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>
            <a:hlinkClick r:id="rId4"/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-4" y="1490800"/>
            <a:ext cx="9144000" cy="2376899"/>
          </a:xfrm>
          <a:prstGeom prst="rect">
            <a:avLst/>
          </a:prstGeom>
          <a:solidFill>
            <a:srgbClr val="000000">
              <a:alpha val="5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19" name="Shape 219"/>
          <p:cNvSpPr txBox="1"/>
          <p:nvPr>
            <p:ph type="ctrTitle"/>
          </p:nvPr>
        </p:nvSpPr>
        <p:spPr>
          <a:xfrm>
            <a:off x="2676700" y="2444625"/>
            <a:ext cx="3250500" cy="643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s">
                <a:solidFill>
                  <a:srgbClr val="FFF2CC"/>
                </a:solidFill>
                <a:latin typeface="Alfa Slab One"/>
                <a:ea typeface="Alfa Slab One"/>
                <a:cs typeface="Alfa Slab One"/>
                <a:sym typeface="Alfa Slab One"/>
              </a:rPr>
              <a:t>ACTIVIDAD</a:t>
            </a:r>
          </a:p>
        </p:txBody>
      </p:sp>
    </p:spTree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0" y="1490800"/>
            <a:ext cx="3467099" cy="2376899"/>
          </a:xfrm>
          <a:prstGeom prst="rect">
            <a:avLst/>
          </a:prstGeom>
          <a:solidFill>
            <a:srgbClr val="000000">
              <a:alpha val="5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5" name="Shape 225"/>
          <p:cNvGrpSpPr/>
          <p:nvPr/>
        </p:nvGrpSpPr>
        <p:grpSpPr>
          <a:xfrm>
            <a:off x="559564" y="2804676"/>
            <a:ext cx="2452674" cy="13499"/>
            <a:chOff x="6120625" y="1792950"/>
            <a:chExt cx="2452674" cy="13499"/>
          </a:xfrm>
        </p:grpSpPr>
        <p:cxnSp>
          <p:nvCxnSpPr>
            <p:cNvPr id="226" name="Shape 226"/>
            <p:cNvCxnSpPr/>
            <p:nvPr/>
          </p:nvCxnSpPr>
          <p:spPr>
            <a:xfrm>
              <a:off x="6120625" y="1792950"/>
              <a:ext cx="1085700" cy="13499"/>
            </a:xfrm>
            <a:prstGeom prst="straightConnector1">
              <a:avLst/>
            </a:prstGeom>
            <a:noFill/>
            <a:ln cap="flat" cmpd="sng" w="19050">
              <a:solidFill>
                <a:srgbClr val="00FFFF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7" name="Shape 227"/>
            <p:cNvCxnSpPr/>
            <p:nvPr/>
          </p:nvCxnSpPr>
          <p:spPr>
            <a:xfrm>
              <a:off x="8210600" y="1792950"/>
              <a:ext cx="362699" cy="6599"/>
            </a:xfrm>
            <a:prstGeom prst="straightConnector1">
              <a:avLst/>
            </a:prstGeom>
            <a:noFill/>
            <a:ln cap="flat" cmpd="sng" w="19050">
              <a:solidFill>
                <a:srgbClr val="00FFFF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7779425" y="1796400"/>
              <a:ext cx="362699" cy="6599"/>
            </a:xfrm>
            <a:prstGeom prst="straightConnector1">
              <a:avLst/>
            </a:prstGeom>
            <a:noFill/>
            <a:ln cap="flat" cmpd="sng" w="19050">
              <a:solidFill>
                <a:srgbClr val="00FFFF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7311475" y="1796400"/>
              <a:ext cx="362699" cy="6599"/>
            </a:xfrm>
            <a:prstGeom prst="straightConnector1">
              <a:avLst/>
            </a:prstGeom>
            <a:noFill/>
            <a:ln cap="flat" cmpd="sng" w="19050">
              <a:solidFill>
                <a:srgbClr val="00FFFF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230" name="Shape 230"/>
          <p:cNvSpPr txBox="1"/>
          <p:nvPr>
            <p:ph type="ctrTitle"/>
          </p:nvPr>
        </p:nvSpPr>
        <p:spPr>
          <a:xfrm>
            <a:off x="143650" y="1729600"/>
            <a:ext cx="3250500" cy="643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s">
                <a:solidFill>
                  <a:srgbClr val="00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¡GRACIAS!</a:t>
            </a:r>
          </a:p>
        </p:txBody>
      </p:sp>
      <p:sp>
        <p:nvSpPr>
          <p:cNvPr id="231" name="Shape 231"/>
          <p:cNvSpPr txBox="1"/>
          <p:nvPr>
            <p:ph idx="2" type="ctrTitle"/>
          </p:nvPr>
        </p:nvSpPr>
        <p:spPr>
          <a:xfrm>
            <a:off x="283425" y="2495544"/>
            <a:ext cx="2911800" cy="25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desarrollo.tn.com.ar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62" y="308672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1030912" y="2917975"/>
            <a:ext cx="2040899" cy="59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@franciscokala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@tocateunvals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78000"/>
            <a:ext cx="1277324" cy="12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0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-6" y="1490810"/>
            <a:ext cx="9144000" cy="2376899"/>
          </a:xfrm>
          <a:prstGeom prst="rect">
            <a:avLst/>
          </a:prstGeom>
          <a:solidFill>
            <a:srgbClr val="FF781E">
              <a:alpha val="81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rot="10800000">
            <a:off x="5249599" y="1585110"/>
            <a:ext cx="1739700" cy="1578599"/>
          </a:xfrm>
          <a:prstGeom prst="downArrowCallout">
            <a:avLst>
              <a:gd fmla="val 8744" name="adj1"/>
              <a:gd fmla="val 25421" name="adj2"/>
              <a:gd fmla="val 28113" name="adj3"/>
              <a:gd fmla="val 49534" name="adj4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2592100" y="2252835"/>
            <a:ext cx="1739700" cy="2178300"/>
          </a:xfrm>
          <a:prstGeom prst="downArrowCallout">
            <a:avLst>
              <a:gd fmla="val 10288" name="adj1"/>
              <a:gd fmla="val 25000" name="adj2"/>
              <a:gd fmla="val 25000" name="adj3"/>
              <a:gd fmla="val 51086" name="adj4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ctrTitle"/>
          </p:nvPr>
        </p:nvSpPr>
        <p:spPr>
          <a:xfrm>
            <a:off x="646200" y="108569"/>
            <a:ext cx="7688100" cy="121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200">
                <a:solidFill>
                  <a:srgbClr val="FF781E"/>
                </a:solidFill>
                <a:latin typeface="Roboto"/>
                <a:ea typeface="Roboto"/>
                <a:cs typeface="Roboto"/>
                <a:sym typeface="Roboto"/>
              </a:rPr>
              <a:t>¿POR QUÉ ES IMPORTANTE  LA PERFORMANCE EN MÓVILES?</a:t>
            </a:r>
          </a:p>
        </p:txBody>
      </p:sp>
      <p:cxnSp>
        <p:nvCxnSpPr>
          <p:cNvPr id="49" name="Shape 49"/>
          <p:cNvCxnSpPr/>
          <p:nvPr/>
        </p:nvCxnSpPr>
        <p:spPr>
          <a:xfrm>
            <a:off x="1489725" y="2809110"/>
            <a:ext cx="990599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" name="Shape 50"/>
          <p:cNvSpPr txBox="1"/>
          <p:nvPr>
            <p:ph idx="2" type="ctrTitle"/>
          </p:nvPr>
        </p:nvSpPr>
        <p:spPr>
          <a:xfrm>
            <a:off x="0" y="2060660"/>
            <a:ext cx="1971300" cy="1578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</a:t>
            </a:r>
          </a:p>
        </p:txBody>
      </p:sp>
      <p:sp>
        <p:nvSpPr>
          <p:cNvPr id="51" name="Shape 51"/>
          <p:cNvSpPr txBox="1"/>
          <p:nvPr>
            <p:ph idx="3" type="ctrTitle"/>
          </p:nvPr>
        </p:nvSpPr>
        <p:spPr>
          <a:xfrm>
            <a:off x="2404300" y="2385810"/>
            <a:ext cx="2083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TASA DE REBOTE</a:t>
            </a:r>
          </a:p>
        </p:txBody>
      </p:sp>
      <p:cxnSp>
        <p:nvCxnSpPr>
          <p:cNvPr id="52" name="Shape 52"/>
          <p:cNvCxnSpPr/>
          <p:nvPr/>
        </p:nvCxnSpPr>
        <p:spPr>
          <a:xfrm>
            <a:off x="4331776" y="2804016"/>
            <a:ext cx="966300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" name="Shape 53"/>
          <p:cNvSpPr txBox="1"/>
          <p:nvPr>
            <p:ph idx="4" type="ctrTitle"/>
          </p:nvPr>
        </p:nvSpPr>
        <p:spPr>
          <a:xfrm>
            <a:off x="5077840" y="2368110"/>
            <a:ext cx="2083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0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TRÁFICO</a:t>
            </a:r>
          </a:p>
        </p:txBody>
      </p:sp>
      <p:cxnSp>
        <p:nvCxnSpPr>
          <p:cNvPr id="54" name="Shape 54"/>
          <p:cNvCxnSpPr/>
          <p:nvPr/>
        </p:nvCxnSpPr>
        <p:spPr>
          <a:xfrm>
            <a:off x="6983407" y="2804016"/>
            <a:ext cx="966300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" name="Shape 55"/>
          <p:cNvSpPr txBox="1"/>
          <p:nvPr>
            <p:ph idx="5" type="ctrTitle"/>
          </p:nvPr>
        </p:nvSpPr>
        <p:spPr>
          <a:xfrm>
            <a:off x="7399425" y="2060660"/>
            <a:ext cx="1971300" cy="1578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s" sz="9600">
                <a:solidFill>
                  <a:srgbClr val="CC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$</a:t>
            </a:r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90947" y="706653"/>
            <a:ext cx="2524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b="0" lang="es" sz="3000">
                <a:solidFill>
                  <a:srgbClr val="FFFF00"/>
                </a:solidFill>
                <a:latin typeface="Alfa Slab One"/>
                <a:ea typeface="Alfa Slab One"/>
                <a:cs typeface="Alfa Slab One"/>
                <a:sym typeface="Alfa Slab One"/>
              </a:rPr>
              <a:t>NúMEROS</a:t>
            </a:r>
          </a:p>
        </p:txBody>
      </p:sp>
      <p:cxnSp>
        <p:nvCxnSpPr>
          <p:cNvPr id="61" name="Shape 61"/>
          <p:cNvCxnSpPr/>
          <p:nvPr/>
        </p:nvCxnSpPr>
        <p:spPr>
          <a:xfrm>
            <a:off x="-13575" y="3867700"/>
            <a:ext cx="783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2" name="Shape 62"/>
          <p:cNvSpPr txBox="1"/>
          <p:nvPr/>
        </p:nvSpPr>
        <p:spPr>
          <a:xfrm>
            <a:off x="467147" y="326503"/>
            <a:ext cx="2524200" cy="31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USO DE MÓVILES EN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2962855" y="283153"/>
            <a:ext cx="5632799" cy="73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sz="2100">
                <a:solidFill>
                  <a:srgbClr val="FFF2CC"/>
                </a:solidFill>
                <a:latin typeface="Alfa Slab One"/>
                <a:ea typeface="Alfa Slab One"/>
                <a:cs typeface="Alfa Slab One"/>
                <a:sym typeface="Alfa Slab One"/>
              </a:rPr>
              <a:t>1 segundo</a:t>
            </a:r>
            <a:r>
              <a:rPr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retraso en la carga, puede resultar hasta en un </a:t>
            </a:r>
            <a:r>
              <a:rPr lang="es" sz="2100">
                <a:solidFill>
                  <a:srgbClr val="FFF2CC"/>
                </a:solidFill>
                <a:latin typeface="Alfa Slab One"/>
                <a:ea typeface="Alfa Slab One"/>
                <a:cs typeface="Alfa Slab One"/>
                <a:sym typeface="Alfa Slab One"/>
              </a:rPr>
              <a:t>7% menos</a:t>
            </a:r>
            <a:r>
              <a:rPr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conversiones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3019975" y="3878400"/>
            <a:ext cx="2339700" cy="31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" sz="700">
                <a:solidFill>
                  <a:srgbClr val="F9CB9C"/>
                </a:solidFill>
              </a:rPr>
              <a:t>Fuentes: gomez.com, akamai.com</a:t>
            </a:r>
          </a:p>
        </p:txBody>
      </p:sp>
      <p:cxnSp>
        <p:nvCxnSpPr>
          <p:cNvPr id="65" name="Shape 65"/>
          <p:cNvCxnSpPr/>
          <p:nvPr/>
        </p:nvCxnSpPr>
        <p:spPr>
          <a:xfrm>
            <a:off x="-13575" y="1490800"/>
            <a:ext cx="685799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" name="Shape 66"/>
          <p:cNvCxnSpPr/>
          <p:nvPr/>
        </p:nvCxnSpPr>
        <p:spPr>
          <a:xfrm>
            <a:off x="4266125" y="1490800"/>
            <a:ext cx="1366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" name="Shape 67"/>
          <p:cNvCxnSpPr/>
          <p:nvPr/>
        </p:nvCxnSpPr>
        <p:spPr>
          <a:xfrm>
            <a:off x="2390550" y="3867700"/>
            <a:ext cx="3292799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8" name="Shape 68"/>
          <p:cNvCxnSpPr/>
          <p:nvPr/>
        </p:nvCxnSpPr>
        <p:spPr>
          <a:xfrm>
            <a:off x="2466850" y="1490800"/>
            <a:ext cx="418799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781E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Shape 73"/>
          <p:cNvGrpSpPr/>
          <p:nvPr/>
        </p:nvGrpSpPr>
        <p:grpSpPr>
          <a:xfrm>
            <a:off x="-4" y="0"/>
            <a:ext cx="9144004" cy="5143500"/>
            <a:chOff x="-4" y="0"/>
            <a:chExt cx="9144004" cy="5143500"/>
          </a:xfrm>
        </p:grpSpPr>
        <p:pic>
          <p:nvPicPr>
            <p:cNvPr id="74" name="Shape 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Shape 75"/>
            <p:cNvSpPr/>
            <p:nvPr/>
          </p:nvSpPr>
          <p:spPr>
            <a:xfrm>
              <a:off x="-4" y="1490800"/>
              <a:ext cx="108600" cy="23768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9035396" y="1490800"/>
              <a:ext cx="108600" cy="23768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087445" y="1490800"/>
              <a:ext cx="108600" cy="23768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174895" y="1490800"/>
              <a:ext cx="108600" cy="23768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-6" y="1490810"/>
            <a:ext cx="9144000" cy="2376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type="ctrTitle"/>
          </p:nvPr>
        </p:nvSpPr>
        <p:spPr>
          <a:xfrm>
            <a:off x="3312450" y="2193351"/>
            <a:ext cx="6019500" cy="584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s">
                <a:solidFill>
                  <a:srgbClr val="3C78D8"/>
                </a:solidFill>
                <a:latin typeface="Alfa Slab One"/>
                <a:ea typeface="Alfa Slab One"/>
                <a:cs typeface="Alfa Slab One"/>
                <a:sym typeface="Alfa Slab One"/>
              </a:rPr>
              <a:t>PAGE SPEED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175" y="1938375"/>
            <a:ext cx="1456725" cy="1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3299900" y="2377925"/>
            <a:ext cx="3427200" cy="74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s" sz="5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INSIGHTS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-6" y="1490810"/>
            <a:ext cx="9144000" cy="2376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type="ctrTitle"/>
          </p:nvPr>
        </p:nvSpPr>
        <p:spPr>
          <a:xfrm>
            <a:off x="0" y="2441375"/>
            <a:ext cx="9144000" cy="516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s" sz="25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https://developers.google.com</a:t>
            </a:r>
            <a:r>
              <a:rPr b="0" lang="es" sz="2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/</a:t>
            </a:r>
            <a:r>
              <a:rPr b="0" lang="es" sz="2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speed/pagespeed/insights/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25625"/>
            <a:ext cx="2525474" cy="131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0000" y="0"/>
            <a:ext cx="2645475" cy="15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74" y="1490800"/>
            <a:ext cx="2525399" cy="2376899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type="ctrTitle"/>
          </p:nvPr>
        </p:nvSpPr>
        <p:spPr>
          <a:xfrm>
            <a:off x="49425" y="2996525"/>
            <a:ext cx="2426399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spcBef>
                <a:spcPts val="0"/>
              </a:spcBef>
              <a:buClr>
                <a:srgbClr val="000000"/>
              </a:buClr>
              <a:buSzPct val="44000"/>
              <a:buFont typeface="Arial"/>
              <a:buNone/>
            </a:pPr>
            <a:r>
              <a:rPr b="0" lang="es" sz="25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VELOCIDAD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49475" y="2495540"/>
            <a:ext cx="2426399" cy="44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TEMAS DE</a:t>
            </a:r>
            <a:r>
              <a:rPr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454225" y="1593775"/>
            <a:ext cx="1556400" cy="90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s" sz="7200">
                <a:solidFill>
                  <a:srgbClr val="6D9EEB"/>
                </a:solidFill>
                <a:latin typeface="Alfa Slab One"/>
                <a:ea typeface="Alfa Slab One"/>
                <a:cs typeface="Alfa Slab One"/>
                <a:sym typeface="Alfa Slab One"/>
              </a:rPr>
              <a:t>8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810700" y="282650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Evitar redirects en la landing page 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2810700" y="883667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Eliminar JS y CSS que bloquean el render del contenido sobre el fold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2810700" y="1484685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Leverage browser caching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2810700" y="2085703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Minificar CSS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2810700" y="2686721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Minificar HTML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2810700" y="3287739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Minificar JavaScript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2810700" y="3888757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Priorizar contenido visible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2810700" y="4489775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Reducir el tiempo de respuesta del servidor</a:t>
            </a:r>
          </a:p>
        </p:txBody>
      </p:sp>
      <p:cxnSp>
        <p:nvCxnSpPr>
          <p:cNvPr id="111" name="Shape 111"/>
          <p:cNvCxnSpPr/>
          <p:nvPr/>
        </p:nvCxnSpPr>
        <p:spPr>
          <a:xfrm>
            <a:off x="2810700" y="767358"/>
            <a:ext cx="596459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" name="Shape 112"/>
          <p:cNvCxnSpPr/>
          <p:nvPr/>
        </p:nvCxnSpPr>
        <p:spPr>
          <a:xfrm>
            <a:off x="2810700" y="1368376"/>
            <a:ext cx="596459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" name="Shape 113"/>
          <p:cNvCxnSpPr/>
          <p:nvPr/>
        </p:nvCxnSpPr>
        <p:spPr>
          <a:xfrm>
            <a:off x="2810700" y="1969394"/>
            <a:ext cx="596459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" name="Shape 114"/>
          <p:cNvCxnSpPr/>
          <p:nvPr/>
        </p:nvCxnSpPr>
        <p:spPr>
          <a:xfrm>
            <a:off x="2810700" y="2570412"/>
            <a:ext cx="596459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" name="Shape 115"/>
          <p:cNvCxnSpPr/>
          <p:nvPr/>
        </p:nvCxnSpPr>
        <p:spPr>
          <a:xfrm>
            <a:off x="2810700" y="3171430"/>
            <a:ext cx="596459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" name="Shape 116"/>
          <p:cNvCxnSpPr/>
          <p:nvPr/>
        </p:nvCxnSpPr>
        <p:spPr>
          <a:xfrm>
            <a:off x="2810700" y="3772448"/>
            <a:ext cx="596459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" name="Shape 117"/>
          <p:cNvCxnSpPr/>
          <p:nvPr/>
        </p:nvCxnSpPr>
        <p:spPr>
          <a:xfrm>
            <a:off x="2810700" y="4373466"/>
            <a:ext cx="596459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" name="Shape 118"/>
          <p:cNvSpPr/>
          <p:nvPr/>
        </p:nvSpPr>
        <p:spPr>
          <a:xfrm>
            <a:off x="9028150" y="1490800"/>
            <a:ext cx="115800" cy="2376899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25399" cy="188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24250"/>
            <a:ext cx="2525399" cy="14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0" y="1490800"/>
            <a:ext cx="2525399" cy="2376899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6D9EEB"/>
              </a:solidFill>
            </a:endParaRPr>
          </a:p>
        </p:txBody>
      </p:sp>
      <p:sp>
        <p:nvSpPr>
          <p:cNvPr id="126" name="Shape 126"/>
          <p:cNvSpPr txBox="1"/>
          <p:nvPr>
            <p:ph type="ctrTitle"/>
          </p:nvPr>
        </p:nvSpPr>
        <p:spPr>
          <a:xfrm>
            <a:off x="-38775" y="3024293"/>
            <a:ext cx="26136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47826"/>
              <a:buFont typeface="Arial"/>
              <a:buNone/>
            </a:pPr>
            <a:r>
              <a:rPr b="0" lang="es" sz="23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EXPERIENCIA</a:t>
            </a:r>
          </a:p>
          <a:p>
            <a:pPr lvl="0" rtl="0" algn="ctr">
              <a:spcBef>
                <a:spcPts val="0"/>
              </a:spcBef>
              <a:buClr>
                <a:srgbClr val="000000"/>
              </a:buClr>
              <a:buSzPct val="47826"/>
              <a:buFont typeface="Arial"/>
              <a:buNone/>
            </a:pPr>
            <a:r>
              <a:rPr b="0" lang="es" sz="23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DE USUARIO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49475" y="2340448"/>
            <a:ext cx="2426399" cy="44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TEMAS DE</a:t>
            </a:r>
            <a:r>
              <a:rPr lang="e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454225" y="1477875"/>
            <a:ext cx="1556400" cy="90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7200">
                <a:solidFill>
                  <a:srgbClr val="CC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4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2810700" y="1593525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Evitar plugins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2810700" y="2194542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Configurar el viewport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2810700" y="2795560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Todo el contenido visible en el viewport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2810700" y="3396578"/>
            <a:ext cx="60473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Fuentes con tamaño legible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2810700" y="2078233"/>
            <a:ext cx="5964599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4" name="Shape 134"/>
          <p:cNvCxnSpPr/>
          <p:nvPr/>
        </p:nvCxnSpPr>
        <p:spPr>
          <a:xfrm>
            <a:off x="2810700" y="2679251"/>
            <a:ext cx="5964599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5" name="Shape 135"/>
          <p:cNvCxnSpPr/>
          <p:nvPr/>
        </p:nvCxnSpPr>
        <p:spPr>
          <a:xfrm>
            <a:off x="2810700" y="3280269"/>
            <a:ext cx="5964599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6" name="Shape 136"/>
          <p:cNvSpPr/>
          <p:nvPr/>
        </p:nvSpPr>
        <p:spPr>
          <a:xfrm>
            <a:off x="9028150" y="1490800"/>
            <a:ext cx="115800" cy="2376899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8250" y="4062300"/>
            <a:ext cx="9144000" cy="1081199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250" y="1490800"/>
            <a:ext cx="9144000" cy="1081199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858000" y="1490800"/>
            <a:ext cx="2286000" cy="1081199"/>
          </a:xfrm>
          <a:prstGeom prst="rect">
            <a:avLst/>
          </a:prstGeom>
          <a:solidFill>
            <a:srgbClr val="FF0000">
              <a:alpha val="6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0" y="1490800"/>
            <a:ext cx="2286000" cy="1081199"/>
          </a:xfrm>
          <a:prstGeom prst="rect">
            <a:avLst/>
          </a:prstGeom>
          <a:solidFill>
            <a:srgbClr val="3C78D8">
              <a:alpha val="6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2286000" y="1490800"/>
            <a:ext cx="2286000" cy="1081199"/>
          </a:xfrm>
          <a:prstGeom prst="rect">
            <a:avLst/>
          </a:prstGeom>
          <a:solidFill>
            <a:srgbClr val="FF0000">
              <a:alpha val="6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0" y="1490800"/>
            <a:ext cx="2286000" cy="1081199"/>
          </a:xfrm>
          <a:prstGeom prst="rect">
            <a:avLst/>
          </a:prstGeom>
          <a:solidFill>
            <a:srgbClr val="3C78D8">
              <a:alpha val="6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858000" y="4062300"/>
            <a:ext cx="2286000" cy="1081199"/>
          </a:xfrm>
          <a:prstGeom prst="rect">
            <a:avLst/>
          </a:prstGeom>
          <a:solidFill>
            <a:srgbClr val="3C78D8">
              <a:alpha val="6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572000" y="4062300"/>
            <a:ext cx="2286000" cy="1081199"/>
          </a:xfrm>
          <a:prstGeom prst="rect">
            <a:avLst/>
          </a:prstGeom>
          <a:solidFill>
            <a:srgbClr val="FF0000">
              <a:alpha val="6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2286000" y="4062300"/>
            <a:ext cx="2286000" cy="1081199"/>
          </a:xfrm>
          <a:prstGeom prst="rect">
            <a:avLst/>
          </a:prstGeom>
          <a:solidFill>
            <a:srgbClr val="3C78D8">
              <a:alpha val="6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0" y="4062300"/>
            <a:ext cx="2286000" cy="1081199"/>
          </a:xfrm>
          <a:prstGeom prst="rect">
            <a:avLst/>
          </a:prstGeom>
          <a:solidFill>
            <a:srgbClr val="FF0000">
              <a:alpha val="6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899550" y="1604725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100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0" y="1681525"/>
            <a:ext cx="9759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Velocidad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899550" y="2051693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99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0" y="2128501"/>
            <a:ext cx="9759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UX</a:t>
            </a:r>
          </a:p>
        </p:txBody>
      </p:sp>
      <p:cxnSp>
        <p:nvCxnSpPr>
          <p:cNvPr id="155" name="Shape 155"/>
          <p:cNvCxnSpPr/>
          <p:nvPr/>
        </p:nvCxnSpPr>
        <p:spPr>
          <a:xfrm>
            <a:off x="109850" y="2080825"/>
            <a:ext cx="199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" name="Shape 156"/>
          <p:cNvSpPr txBox="1"/>
          <p:nvPr/>
        </p:nvSpPr>
        <p:spPr>
          <a:xfrm>
            <a:off x="3261750" y="1604725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72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2362200" y="1681525"/>
            <a:ext cx="9759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Velocidad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261750" y="2051693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99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2362200" y="2128501"/>
            <a:ext cx="9759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UX</a:t>
            </a:r>
          </a:p>
        </p:txBody>
      </p:sp>
      <p:cxnSp>
        <p:nvCxnSpPr>
          <p:cNvPr id="160" name="Shape 160"/>
          <p:cNvCxnSpPr/>
          <p:nvPr/>
        </p:nvCxnSpPr>
        <p:spPr>
          <a:xfrm>
            <a:off x="2472050" y="2080825"/>
            <a:ext cx="199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1" name="Shape 161"/>
          <p:cNvSpPr txBox="1"/>
          <p:nvPr/>
        </p:nvSpPr>
        <p:spPr>
          <a:xfrm>
            <a:off x="5509650" y="1604725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73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4610100" y="1681525"/>
            <a:ext cx="9759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Velocidad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5509650" y="2051693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100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4610100" y="2128501"/>
            <a:ext cx="9759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UX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4719950" y="2080825"/>
            <a:ext cx="199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6" name="Shape 166"/>
          <p:cNvSpPr txBox="1"/>
          <p:nvPr/>
        </p:nvSpPr>
        <p:spPr>
          <a:xfrm>
            <a:off x="7787400" y="1604725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86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6887850" y="1681525"/>
            <a:ext cx="9759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Velocidad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787400" y="2051693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98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887850" y="2128501"/>
            <a:ext cx="9759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UX</a:t>
            </a:r>
          </a:p>
        </p:txBody>
      </p:sp>
      <p:cxnSp>
        <p:nvCxnSpPr>
          <p:cNvPr id="170" name="Shape 170"/>
          <p:cNvCxnSpPr/>
          <p:nvPr/>
        </p:nvCxnSpPr>
        <p:spPr>
          <a:xfrm>
            <a:off x="6997700" y="2080825"/>
            <a:ext cx="199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1" name="Shape 171"/>
          <p:cNvSpPr txBox="1"/>
          <p:nvPr/>
        </p:nvSpPr>
        <p:spPr>
          <a:xfrm>
            <a:off x="899550" y="4160007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95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0" y="4236807"/>
            <a:ext cx="9759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Velocidad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899550" y="4606976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99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0" y="4683784"/>
            <a:ext cx="9759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UX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109850" y="4636107"/>
            <a:ext cx="199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6" name="Shape 176"/>
          <p:cNvSpPr txBox="1"/>
          <p:nvPr/>
        </p:nvSpPr>
        <p:spPr>
          <a:xfrm>
            <a:off x="3261750" y="4160007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90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2362200" y="4236807"/>
            <a:ext cx="9759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Velocidad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3261750" y="4606976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95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2362200" y="4683784"/>
            <a:ext cx="9759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UX</a:t>
            </a:r>
          </a:p>
        </p:txBody>
      </p:sp>
      <p:cxnSp>
        <p:nvCxnSpPr>
          <p:cNvPr id="180" name="Shape 180"/>
          <p:cNvCxnSpPr/>
          <p:nvPr/>
        </p:nvCxnSpPr>
        <p:spPr>
          <a:xfrm>
            <a:off x="2472050" y="4636107"/>
            <a:ext cx="199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1" name="Shape 181"/>
          <p:cNvSpPr txBox="1"/>
          <p:nvPr/>
        </p:nvSpPr>
        <p:spPr>
          <a:xfrm>
            <a:off x="4610100" y="4236807"/>
            <a:ext cx="9759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Velocidad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5509650" y="4606976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99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4610100" y="4683784"/>
            <a:ext cx="9759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UX</a:t>
            </a:r>
          </a:p>
        </p:txBody>
      </p:sp>
      <p:cxnSp>
        <p:nvCxnSpPr>
          <p:cNvPr id="184" name="Shape 184"/>
          <p:cNvCxnSpPr/>
          <p:nvPr/>
        </p:nvCxnSpPr>
        <p:spPr>
          <a:xfrm>
            <a:off x="4719950" y="4636107"/>
            <a:ext cx="199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5" name="Shape 185"/>
          <p:cNvSpPr txBox="1"/>
          <p:nvPr/>
        </p:nvSpPr>
        <p:spPr>
          <a:xfrm>
            <a:off x="7787400" y="4160007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79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6887850" y="4236807"/>
            <a:ext cx="9759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Velocidad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7787400" y="4606976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99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6887850" y="4683784"/>
            <a:ext cx="9759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UX</a:t>
            </a:r>
          </a:p>
        </p:txBody>
      </p:sp>
      <p:cxnSp>
        <p:nvCxnSpPr>
          <p:cNvPr id="189" name="Shape 189"/>
          <p:cNvCxnSpPr/>
          <p:nvPr/>
        </p:nvCxnSpPr>
        <p:spPr>
          <a:xfrm>
            <a:off x="6997700" y="4636107"/>
            <a:ext cx="199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0" name="Shape 190"/>
          <p:cNvSpPr txBox="1"/>
          <p:nvPr/>
        </p:nvSpPr>
        <p:spPr>
          <a:xfrm>
            <a:off x="5509650" y="4160007"/>
            <a:ext cx="1280400" cy="48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s" sz="21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75</a:t>
            </a: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/100</a:t>
            </a:r>
          </a:p>
        </p:txBody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